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6"/>
  </p:notesMasterIdLst>
  <p:sldIdLst>
    <p:sldId id="256" r:id="rId2"/>
    <p:sldId id="305" r:id="rId3"/>
    <p:sldId id="280" r:id="rId4"/>
    <p:sldId id="257" r:id="rId5"/>
    <p:sldId id="259" r:id="rId6"/>
    <p:sldId id="266" r:id="rId7"/>
    <p:sldId id="260" r:id="rId8"/>
    <p:sldId id="281" r:id="rId9"/>
    <p:sldId id="261" r:id="rId10"/>
    <p:sldId id="263" r:id="rId11"/>
    <p:sldId id="264" r:id="rId12"/>
    <p:sldId id="265" r:id="rId13"/>
    <p:sldId id="274" r:id="rId14"/>
    <p:sldId id="272" r:id="rId15"/>
    <p:sldId id="282" r:id="rId16"/>
    <p:sldId id="283" r:id="rId17"/>
    <p:sldId id="284" r:id="rId18"/>
    <p:sldId id="285" r:id="rId19"/>
    <p:sldId id="286" r:id="rId20"/>
    <p:sldId id="287" r:id="rId21"/>
    <p:sldId id="294" r:id="rId22"/>
    <p:sldId id="288" r:id="rId23"/>
    <p:sldId id="304" r:id="rId24"/>
    <p:sldId id="289" r:id="rId25"/>
    <p:sldId id="293" r:id="rId26"/>
    <p:sldId id="300" r:id="rId27"/>
    <p:sldId id="299" r:id="rId28"/>
    <p:sldId id="301" r:id="rId29"/>
    <p:sldId id="303" r:id="rId30"/>
    <p:sldId id="302" r:id="rId31"/>
    <p:sldId id="290" r:id="rId32"/>
    <p:sldId id="296" r:id="rId33"/>
    <p:sldId id="297" r:id="rId34"/>
    <p:sldId id="292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tiff>
</file>

<file path=ppt/media/image20.png>
</file>

<file path=ppt/media/image21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E5BD2-D18E-C24E-9BFF-11D91CA2A01F}" type="datetimeFigureOut">
              <a:rPr lang="en-US" smtClean="0"/>
              <a:t>5/11/18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6F795-19F3-2E49-A3AC-0DE8ACC5F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35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E6F795-19F3-2E49-A3AC-0DE8ACC5F2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98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94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6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33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44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18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3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59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94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5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02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330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F10B1-3AAB-A543-84F7-0AE44BCCCEA1}" type="datetimeFigureOut">
              <a:rPr lang="en-US" smtClean="0"/>
              <a:t>5/11/18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25ED9-F1F8-1A41-9A1B-2FE45A649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82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24EBC-5FF2-B444-A295-199C8782AA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Navigation of an ETV 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704709-A83E-A944-8960-1C542DB3D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923669"/>
          </a:xfrm>
        </p:spPr>
        <p:txBody>
          <a:bodyPr/>
          <a:lstStyle/>
          <a:p>
            <a:r>
              <a:rPr lang="en-US" dirty="0"/>
              <a:t>(Endoscopic Third </a:t>
            </a:r>
            <a:r>
              <a:rPr lang="en-US" dirty="0" err="1"/>
              <a:t>Ventriculostomy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23EF72-04A1-6848-AD80-E8E7A61EEB42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5D263971-CCE8-1741-AF4D-5BD895F47D7F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E288ED3-63B4-7649-99CC-E216F92296AE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423F81D-F2CE-2D43-916A-FFDC34316D8E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3D4123A-44F0-EB4F-97FF-7C7AEA76FE90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6F4B681-D299-0F4F-9742-3617B1618593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B97ED54-1371-7B47-B8BB-B64BD3E79BFD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97F27F0-17B4-0C43-A8DA-2F7ACBB92C07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EA50EE6-218C-C740-BED7-372DF75999FA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A4D0835-1951-8B4E-A173-A4C3167C6422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9FCACD39-A6A0-B748-9846-EBBF9411A46D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E686203-F04C-D144-9D93-77CACFDF3621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00314D-3313-AF43-8B6E-6388A2A2BCB6}"/>
              </a:ext>
            </a:extLst>
          </p:cNvPr>
          <p:cNvSpPr txBox="1"/>
          <p:nvPr/>
        </p:nvSpPr>
        <p:spPr>
          <a:xfrm>
            <a:off x="3071870" y="5872980"/>
            <a:ext cx="62040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/>
              <a:t>github.com</a:t>
            </a:r>
            <a:r>
              <a:rPr lang="en-US" sz="2800" b="1" dirty="0"/>
              <a:t>/pratyush911/</a:t>
            </a:r>
            <a:r>
              <a:rPr lang="en-US" sz="2800" b="1" dirty="0" err="1"/>
              <a:t>ETVSimulation</a:t>
            </a:r>
            <a:endParaRPr lang="en-US" sz="2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29049F-E5BF-0545-8166-7AED03F1D40D}"/>
              </a:ext>
            </a:extLst>
          </p:cNvPr>
          <p:cNvSpPr txBox="1"/>
          <p:nvPr/>
        </p:nvSpPr>
        <p:spPr>
          <a:xfrm>
            <a:off x="10291594" y="5497980"/>
            <a:ext cx="15900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Aditya Jain</a:t>
            </a:r>
          </a:p>
          <a:p>
            <a:r>
              <a:rPr lang="en-US" dirty="0" err="1"/>
              <a:t>Parth</a:t>
            </a:r>
            <a:r>
              <a:rPr lang="en-US" dirty="0"/>
              <a:t> Shah</a:t>
            </a:r>
          </a:p>
          <a:p>
            <a:r>
              <a:rPr lang="en-US" dirty="0"/>
              <a:t>Pratyush Maini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804EDA-3377-724C-9FF4-965EB52E08FD}"/>
              </a:ext>
            </a:extLst>
          </p:cNvPr>
          <p:cNvSpPr txBox="1"/>
          <p:nvPr/>
        </p:nvSpPr>
        <p:spPr>
          <a:xfrm>
            <a:off x="5069711" y="4294213"/>
            <a:ext cx="19009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COD310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BAD9D7-2586-9941-989A-34C780D78B7E}"/>
              </a:ext>
            </a:extLst>
          </p:cNvPr>
          <p:cNvSpPr txBox="1"/>
          <p:nvPr/>
        </p:nvSpPr>
        <p:spPr>
          <a:xfrm>
            <a:off x="6124748" y="4857236"/>
            <a:ext cx="4166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under Professor Subodh Kumar</a:t>
            </a:r>
          </a:p>
        </p:txBody>
      </p:sp>
    </p:spTree>
    <p:extLst>
      <p:ext uri="{BB962C8B-B14F-4D97-AF65-F5344CB8AC3E}">
        <p14:creationId xmlns:p14="http://schemas.microsoft.com/office/powerpoint/2010/main" val="1167763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A99CB-281B-2A48-B0FF-9340AAAA1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D4493-171F-CD4B-B888-24D0C5561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9EBB89-D829-1D40-9F7F-DE6A69F80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40" t="23031" b="29351"/>
          <a:stretch/>
        </p:blipFill>
        <p:spPr>
          <a:xfrm>
            <a:off x="1187669" y="1855174"/>
            <a:ext cx="10506451" cy="4292239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E33926-0E8D-344F-B8A1-385A2F2CB2AB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C206A323-410E-514A-A1FC-0923285F8C52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556530E-9795-B941-9B91-4A38251DDCD8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EF42DC2-BE6F-2F45-ABB2-4EE08AC32985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18A7CB0-A514-CD4A-A5CF-40662FCA0620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8065D1-9CEC-7B48-B06F-7BE1C2780111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BDE6EEC-B594-BF4E-9245-56CE2EA58857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61750F6-486F-804A-BF35-877ABF8E19C2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C8B5F31-951E-E34A-88E2-E214EBAFC44A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C5F826-4018-FD4F-B807-458D51144988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A2E474-313F-B446-B383-33F8D67445C0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6FCF36D-D594-7347-ACE9-1B556E57B3D4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796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22B3-D6D8-6E4C-A445-E421355C7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B4E88-4426-5341-8832-653F87D41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7618" cy="4351338"/>
          </a:xfrm>
        </p:spPr>
        <p:txBody>
          <a:bodyPr>
            <a:normAutofit/>
          </a:bodyPr>
          <a:lstStyle/>
          <a:p>
            <a:r>
              <a:rPr lang="en-US" b="1" dirty="0"/>
              <a:t>Navigate</a:t>
            </a:r>
            <a:r>
              <a:rPr lang="en-US" dirty="0"/>
              <a:t> the endoscope</a:t>
            </a:r>
          </a:p>
          <a:p>
            <a:r>
              <a:rPr lang="en-US" dirty="0"/>
              <a:t>Following the Choroid Plexus (red in </a:t>
            </a:r>
            <a:r>
              <a:rPr lang="en-US" dirty="0" err="1"/>
              <a:t>colour</a:t>
            </a:r>
            <a:r>
              <a:rPr lang="en-US" dirty="0"/>
              <a:t>)</a:t>
            </a:r>
          </a:p>
          <a:p>
            <a:r>
              <a:rPr lang="en-US" dirty="0"/>
              <a:t>Special care for Fornix – leads to memory loss </a:t>
            </a:r>
          </a:p>
          <a:p>
            <a:r>
              <a:rPr lang="en-US" dirty="0"/>
              <a:t>Perforate through the Foramen of </a:t>
            </a:r>
            <a:r>
              <a:rPr lang="en-US" dirty="0" err="1"/>
              <a:t>Monro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CEECB-8331-094A-A93B-83D89E0E0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18" y="1690688"/>
            <a:ext cx="4213895" cy="3841668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E362345-E370-274D-A4B7-D08B6DA74FDF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7EAC466-D665-5748-BC64-51B6F9A7A9EF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06E6796-CE9D-1E40-B9DD-339090AAB897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79504A6-3FCA-F74B-AFBB-8F1F86B6A5B3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5094BD3-994B-7841-8F76-EF8A02CF4E2F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EC55DC2-985A-6B41-85E0-14AFCB6CB6AE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9A93757-2610-F245-8C2B-345053E2AF1B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E91E792-5ADA-D242-81A1-9C626FAA0B4B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A293CFC-8D89-9740-AA3D-3F360A68339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1CAA4DD-25B8-FB47-80AD-24D542A75259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1933C3A-CFE5-2248-B4E7-9405F558E660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66C7527-9D94-D944-A055-FC6AF4D5E832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15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B3EB3-E98F-284B-9771-0F3FC2CDF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Complications</a:t>
            </a:r>
            <a:r>
              <a:rPr lang="en-US" dirty="0"/>
              <a:t> involved</a:t>
            </a:r>
          </a:p>
          <a:p>
            <a:pPr marL="514350" indent="-514350">
              <a:buAutoNum type="arabicPeriod"/>
            </a:pPr>
            <a:r>
              <a:rPr lang="en-US" dirty="0"/>
              <a:t>Fornix should not be damaged</a:t>
            </a:r>
          </a:p>
          <a:p>
            <a:pPr marL="514350" indent="-514350">
              <a:buAutoNum type="arabicPeriod"/>
            </a:pPr>
            <a:r>
              <a:rPr lang="en-US" dirty="0" err="1"/>
              <a:t>Basilary</a:t>
            </a:r>
            <a:r>
              <a:rPr lang="en-US" dirty="0"/>
              <a:t> Artery should not be touched – Locates at the base of the third ventricle</a:t>
            </a:r>
          </a:p>
          <a:p>
            <a:pPr marL="514350" indent="-514350">
              <a:buAutoNum type="arabicPeriod"/>
            </a:pPr>
            <a:r>
              <a:rPr lang="en-US" dirty="0"/>
              <a:t>Vital nerves should not be hit during navigation– may lead to loose of senses/ death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C013BF-060C-F845-A862-ED27EB8BA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696214B-93F3-EA47-9C74-EFF5A7CCE6E4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B2278461-6EB3-4D40-9E87-13068D7BA6CF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150B2BD-F0F0-5F49-A257-CD0AB0E45F68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DE894E1-8EC9-8041-B2F7-DF6062A929B7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5B2565-E953-4240-AB33-0B936871C47F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CCFCF2-23CC-1F42-ABC0-983324B1B825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C94F34C-4221-CA4D-A3F3-EEA0DC7A19E4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91A2AF4-836E-984A-872F-66F144B43F10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9DF86BC-DB44-2B40-88E2-1E21B07CCA26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5B271D-1A4B-7A46-B413-99A9B76835D5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8A0F592-F034-C24F-9A69-5219225A4C59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815C415-8AB3-2B44-A301-2508C585D3D5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2656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2A656-E286-2F4E-9A59-04B6C4BAB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51357"/>
          </a:xfrm>
        </p:spPr>
        <p:txBody>
          <a:bodyPr/>
          <a:lstStyle/>
          <a:p>
            <a:r>
              <a:rPr lang="en-US" dirty="0"/>
              <a:t>Visit to AIIMS for understanding the problem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E1E50FD-7386-CC4E-B4D1-58F3FB9F0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850" y="2671763"/>
            <a:ext cx="6972300" cy="35052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316D15-B223-5049-9CD8-C2BE20F53E21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F9C4CDDF-5F6F-A04D-8F90-E7BDC0F745D1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AC6C114-EB49-3143-B916-F3C40943C347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5787088-0D58-904E-8123-3AC896755589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6BD8C8-CB30-124C-855B-2AC8CCE5D469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77C0BB6-9FD1-5B4A-BBBA-A9B4DF2B6605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4984EF1-F4D2-F94E-861E-BEF3866ECC75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A950814-D0ED-5243-9970-F4DDABF073C0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6D046D-3288-AD49-9EDA-AA47C6EDB6E9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E835455-7441-0B47-869C-AE306A82A8F0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D40A2D-8BF8-964D-83A3-A8CE0FA458E1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932BBE8-7FC5-9641-BF65-28FF5E6D920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681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F03FE-36E3-C948-9F1D-CFB51C22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052512"/>
          </a:xfrm>
        </p:spPr>
        <p:txBody>
          <a:bodyPr/>
          <a:lstStyle/>
          <a:p>
            <a:r>
              <a:rPr lang="en-US" dirty="0"/>
              <a:t>Understanding Basics of OpenGL</a:t>
            </a:r>
          </a:p>
          <a:p>
            <a:r>
              <a:rPr lang="en-US" dirty="0" err="1"/>
              <a:t>Shaders</a:t>
            </a:r>
            <a:r>
              <a:rPr lang="en-US" dirty="0"/>
              <a:t>, Transformations, Homogenous Coordinate System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6AC32A-CD1B-9743-A1B7-3C6348E56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209" y="2835797"/>
            <a:ext cx="4666773" cy="3655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B0C33-E47C-2244-AAF2-4718835F8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382" y="2835797"/>
            <a:ext cx="6394823" cy="365563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Learning Basics of OpenGL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968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Practice Codes  / Tutorials OpenGL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20" y="1825625"/>
            <a:ext cx="10358380" cy="4351338"/>
          </a:xfrm>
        </p:spPr>
        <p:txBody>
          <a:bodyPr/>
          <a:lstStyle/>
          <a:p>
            <a:r>
              <a:rPr lang="en-US" dirty="0"/>
              <a:t>GLFW, GLUI libraries</a:t>
            </a:r>
          </a:p>
          <a:p>
            <a:r>
              <a:rPr lang="en-US" dirty="0"/>
              <a:t>Opening windows</a:t>
            </a:r>
          </a:p>
          <a:p>
            <a:r>
              <a:rPr lang="en-US" dirty="0"/>
              <a:t>Drawing triangles</a:t>
            </a:r>
          </a:p>
          <a:p>
            <a:r>
              <a:rPr lang="en-US" dirty="0"/>
              <a:t>Basic Shading</a:t>
            </a:r>
          </a:p>
          <a:p>
            <a:r>
              <a:rPr lang="en-US" dirty="0"/>
              <a:t>Input Output</a:t>
            </a:r>
          </a:p>
          <a:p>
            <a:r>
              <a:rPr lang="en-US" dirty="0"/>
              <a:t>Put up on Git repository</a:t>
            </a:r>
          </a:p>
        </p:txBody>
      </p:sp>
    </p:spTree>
    <p:extLst>
      <p:ext uri="{BB962C8B-B14F-4D97-AF65-F5344CB8AC3E}">
        <p14:creationId xmlns:p14="http://schemas.microsoft.com/office/powerpoint/2010/main" val="2363736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Working with Chai3D and Haptics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651D75E-9724-4549-814F-3F2356B53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4" b="2988"/>
          <a:stretch/>
        </p:blipFill>
        <p:spPr>
          <a:xfrm>
            <a:off x="5887764" y="1917342"/>
            <a:ext cx="6009946" cy="370850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C28005-1BCF-DA4A-86AB-779C466722D8}"/>
              </a:ext>
            </a:extLst>
          </p:cNvPr>
          <p:cNvSpPr txBox="1"/>
          <p:nvPr/>
        </p:nvSpPr>
        <p:spPr>
          <a:xfrm>
            <a:off x="1208690" y="1943910"/>
            <a:ext cx="448809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 30 Example Chai3D Programs with use of Mesh, Force, Haptic Endoscope,  Field effects etc.</a:t>
            </a:r>
          </a:p>
        </p:txBody>
      </p:sp>
    </p:spTree>
    <p:extLst>
      <p:ext uri="{BB962C8B-B14F-4D97-AF65-F5344CB8AC3E}">
        <p14:creationId xmlns:p14="http://schemas.microsoft.com/office/powerpoint/2010/main" val="4203923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Working with Chai3D and Haptics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Stanford CS277: Course on Experimental Haptics</a:t>
            </a:r>
          </a:p>
          <a:p>
            <a:r>
              <a:rPr lang="en-IN" b="1" dirty="0"/>
              <a:t>Part I - Shapes Using Force Fields </a:t>
            </a:r>
            <a:endParaRPr lang="en-IN" dirty="0"/>
          </a:p>
          <a:p>
            <a:r>
              <a:rPr lang="en-IN" b="1" dirty="0"/>
              <a:t>Part II - Inverting the Force Fields </a:t>
            </a:r>
            <a:endParaRPr lang="en-IN" dirty="0"/>
          </a:p>
          <a:p>
            <a:r>
              <a:rPr lang="en-IN" b="1" dirty="0"/>
              <a:t>Part III - Animating the Objects </a:t>
            </a:r>
          </a:p>
          <a:p>
            <a:endParaRPr lang="en-IN" b="1" dirty="0"/>
          </a:p>
          <a:p>
            <a:endParaRPr lang="en-IN" b="1" dirty="0"/>
          </a:p>
          <a:p>
            <a:pPr marL="0" indent="0">
              <a:buNone/>
            </a:pPr>
            <a:r>
              <a:rPr lang="en-IN" dirty="0"/>
              <a:t>Good Introduction to Libraries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B9FD88-D204-EB40-84FC-76BCFC202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859" y="2272031"/>
            <a:ext cx="3065762" cy="281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44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Make Small tweaks in the code and run it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on Modularized Code</a:t>
            </a:r>
          </a:p>
          <a:p>
            <a:r>
              <a:rPr lang="en-US" dirty="0"/>
              <a:t>Adding I/O operations to introduce more readability.</a:t>
            </a:r>
          </a:p>
        </p:txBody>
      </p:sp>
    </p:spTree>
    <p:extLst>
      <p:ext uri="{BB962C8B-B14F-4D97-AF65-F5344CB8AC3E}">
        <p14:creationId xmlns:p14="http://schemas.microsoft.com/office/powerpoint/2010/main" val="114592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Mid Semester Break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4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7B5BB-0755-CA45-B8F5-E0E17FF7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CADF5-24AE-A143-ADC7-87B6B5F46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420" y="1825625"/>
            <a:ext cx="10358380" cy="4351338"/>
          </a:xfrm>
        </p:spPr>
        <p:txBody>
          <a:bodyPr/>
          <a:lstStyle/>
          <a:p>
            <a:r>
              <a:rPr lang="en-US" dirty="0"/>
              <a:t>To create a </a:t>
            </a:r>
            <a:r>
              <a:rPr lang="en-US" b="1" dirty="0"/>
              <a:t>navigation</a:t>
            </a:r>
            <a:r>
              <a:rPr lang="en-US" dirty="0"/>
              <a:t> system for an ETV simulator that correctly guides a user to do an ETV. The navigation should be intuitive in the sense that it has strong correlations between the real and physical world.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FA58B1E-B3CD-4745-A00F-182EC6F842DD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A0C09A26-2B5E-0942-8C19-6E9210B27454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4007C2B-3B18-E643-B4EC-C3AE8CE59872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AE453C1-678D-394E-A733-EB9983546440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3EE335-5181-1E41-B682-663AF345DA98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6BBF002-5FA9-3F4C-B4B6-0E0E8B3C6C70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F74A0C1-D0D8-6D47-8DCA-4D8354E1F383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EFECD4-82F3-D04E-A7D3-D6969312AC5E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9C0045F-1B2F-4B4D-AA49-6E4F226BB092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9FDF22E-44EB-5649-BF8A-DDD07EFF1B12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292CA7A-12AC-7D49-98CE-FFC6E6BBA838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F09662B-68EF-5A4B-AF47-5ED3F69523A4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35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Coordinated Movement on Cylinder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7295"/>
            <a:ext cx="3524076" cy="1574153"/>
          </a:xfrm>
        </p:spPr>
        <p:txBody>
          <a:bodyPr/>
          <a:lstStyle/>
          <a:p>
            <a:r>
              <a:rPr lang="en-US" dirty="0"/>
              <a:t>Getting Navigation to work on Cylinder proto-type</a:t>
            </a:r>
          </a:p>
        </p:txBody>
      </p:sp>
      <p:pic>
        <p:nvPicPr>
          <p:cNvPr id="16" name="Content Placeholder 3">
            <a:extLst>
              <a:ext uri="{FF2B5EF4-FFF2-40B4-BE49-F238E27FC236}">
                <a16:creationId xmlns:a16="http://schemas.microsoft.com/office/drawing/2014/main" id="{9C3B6432-6947-6049-8F90-340993D38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7017" y="1840377"/>
            <a:ext cx="7462092" cy="419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06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Coordinated Movement on Cylinder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9E48E6A-B9E3-4340-AD5D-3CD609D2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1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Intuitive Navigation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intuitive for us might not be how an endoscope works?</a:t>
            </a:r>
          </a:p>
          <a:p>
            <a:r>
              <a:rPr lang="en-US" dirty="0"/>
              <a:t>Physical Translation </a:t>
            </a:r>
            <a:r>
              <a:rPr lang="en-US" dirty="0">
                <a:sym typeface="Wingdings" pitchFamily="2" charset="2"/>
              </a:rPr>
              <a:t> Virtual Translation ? YES</a:t>
            </a:r>
          </a:p>
          <a:p>
            <a:r>
              <a:rPr lang="en-US" dirty="0"/>
              <a:t>Physical Rotation </a:t>
            </a:r>
            <a:r>
              <a:rPr lang="en-US" dirty="0">
                <a:sym typeface="Wingdings" pitchFamily="2" charset="2"/>
              </a:rPr>
              <a:t> Virtual Rotation ? YES &amp; … NO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80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Adjusting Camera View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583592" cy="4351338"/>
          </a:xfrm>
        </p:spPr>
        <p:txBody>
          <a:bodyPr/>
          <a:lstStyle/>
          <a:p>
            <a:r>
              <a:rPr lang="en-US" dirty="0"/>
              <a:t>Two Choices – Rotation Allowed / Static Viewing Angle</a:t>
            </a:r>
          </a:p>
          <a:p>
            <a:r>
              <a:rPr lang="en-US" dirty="0"/>
              <a:t>Static Viewing Angle during translation</a:t>
            </a:r>
          </a:p>
          <a:p>
            <a:r>
              <a:rPr lang="en-US" dirty="0"/>
              <a:t>Rotation during halts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363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Get Phantom Model 3D Printed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1432" cy="4351338"/>
          </a:xfrm>
        </p:spPr>
        <p:txBody>
          <a:bodyPr/>
          <a:lstStyle/>
          <a:p>
            <a:r>
              <a:rPr lang="en-US" dirty="0"/>
              <a:t>Printed in IIT Delhi</a:t>
            </a:r>
          </a:p>
          <a:p>
            <a:r>
              <a:rPr lang="en-US" dirty="0"/>
              <a:t>Markings on the skull for calibration</a:t>
            </a:r>
          </a:p>
          <a:p>
            <a:r>
              <a:rPr lang="en-US" dirty="0"/>
              <a:t>STL file for printing not compliant with </a:t>
            </a:r>
            <a:r>
              <a:rPr lang="en-US" dirty="0" err="1"/>
              <a:t>VoxelFile</a:t>
            </a:r>
            <a:r>
              <a:rPr lang="en-US" dirty="0"/>
              <a:t> for Virtual Diagram</a:t>
            </a:r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63871ED-6F39-3046-B916-9CE287CBB6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567" t="31730" r="2567" b="5485"/>
          <a:stretch/>
        </p:blipFill>
        <p:spPr>
          <a:xfrm>
            <a:off x="6939635" y="1840377"/>
            <a:ext cx="5143500" cy="430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936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New Virtual Copy Created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DCM to PNG Conversion</a:t>
            </a:r>
          </a:p>
          <a:p>
            <a:r>
              <a:rPr lang="en-US" dirty="0"/>
              <a:t>Reconstructed a new 3D Virtual Model in Compliance with the 3D Printed Physical Model</a:t>
            </a:r>
          </a:p>
          <a:p>
            <a:r>
              <a:rPr lang="en-US" dirty="0"/>
              <a:t>PNG to Voxel Conversion</a:t>
            </a:r>
          </a:p>
        </p:txBody>
      </p:sp>
    </p:spTree>
    <p:extLst>
      <p:ext uri="{BB962C8B-B14F-4D97-AF65-F5344CB8AC3E}">
        <p14:creationId xmlns:p14="http://schemas.microsoft.com/office/powerpoint/2010/main" val="1684901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23B0E-8416-A747-B152-28862904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DA17B-86E7-254B-B37F-8EB926652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1ACCEC-B7E3-8748-98B5-67C5B49D3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999" y="0"/>
            <a:ext cx="10431887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E495D-4B58-1749-9F32-B18DB770CA1F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5CF5F93C-2414-684B-A861-ED1C72E99190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570BC01-96B5-2641-8C7B-5A708AA78659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EDB8F0-FF2C-494F-A37F-8B43D155E1C9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9C14727-C484-EA47-A662-1DAD48A7457D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B8BDA3C-A61E-CE40-97FD-134E934B291B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EC8C18-BEEA-554A-B504-C29BDE233B57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49DCAF-967E-6E47-AE36-416CCEBEC0BA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73BE99C-38F5-E446-ACA6-DD8AE38BFBEA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6B1934B-D566-FF48-ACDC-A69836596072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9829283-F799-4C48-BDF0-B7C7F37B5EB4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C9FA731-363E-EC44-85DA-7ACE92347CA1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9984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Calibration of haptic device with Phantom Model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Voxel to Multi-Mesh Conversion </a:t>
            </a:r>
          </a:p>
          <a:p>
            <a:r>
              <a:rPr lang="en-US" dirty="0" err="1"/>
              <a:t>Polygonisation</a:t>
            </a:r>
            <a:r>
              <a:rPr lang="en-US" dirty="0"/>
              <a:t> Approach</a:t>
            </a:r>
          </a:p>
        </p:txBody>
      </p:sp>
    </p:spTree>
    <p:extLst>
      <p:ext uri="{BB962C8B-B14F-4D97-AF65-F5344CB8AC3E}">
        <p14:creationId xmlns:p14="http://schemas.microsoft.com/office/powerpoint/2010/main" val="3288341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377A-594C-A342-8D95-B5D681C2D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025C3-7AEA-AB42-9185-9C88149A1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73157-6D3E-6E41-BFA2-075122E5E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20" y="0"/>
            <a:ext cx="10431887" cy="685800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9DB4891-0552-114D-B0F5-D413A9D5222D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7956E662-5A85-7949-92E5-B7D203163F9F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91DCBF0-E019-D347-BDFA-D8C5CDDED139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DF6A05C-39B5-0B49-8F61-78D03C64647A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005D662-5E18-F240-8FB5-18459A3C23A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752DF36-CDD6-9D42-BD94-0A9B8383EF87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2D9E14-9429-A64D-A965-7CF3CC4F6571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5446C41-C73B-C448-8189-3BD143B670F3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E7CD5E2-1AED-AA43-B8FD-0870172B0D3D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96177A7-8952-A341-BF1B-175F35056620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8824B61-D5E0-5B4A-A9D1-8C5C8C20D414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19E8C5-5ABE-6940-B935-AE7E1B9ED950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529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Calibration of haptic device with Phantom Model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3 points algorithm developed for coordinate calibration.</a:t>
            </a:r>
          </a:p>
          <a:p>
            <a:r>
              <a:rPr lang="en-US" dirty="0"/>
              <a:t>Rigid ICP / MeshLab not a feasible option</a:t>
            </a:r>
          </a:p>
          <a:p>
            <a:r>
              <a:rPr lang="en-US" dirty="0"/>
              <a:t>Accuracy v/s Feasibility Trade-off</a:t>
            </a:r>
          </a:p>
          <a:p>
            <a:r>
              <a:rPr lang="en-US" dirty="0"/>
              <a:t>Static followed by Dynamic Calibration</a:t>
            </a:r>
          </a:p>
        </p:txBody>
      </p:sp>
    </p:spTree>
    <p:extLst>
      <p:ext uri="{BB962C8B-B14F-4D97-AF65-F5344CB8AC3E}">
        <p14:creationId xmlns:p14="http://schemas.microsoft.com/office/powerpoint/2010/main" val="269903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62A5D-3E89-A942-9209-584B89654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5892" y="5653980"/>
            <a:ext cx="3426108" cy="1094069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/>
              <a:t>Work Timeline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58AD71F-68E7-DB4D-AFE5-2E3862A3CC3D}"/>
              </a:ext>
            </a:extLst>
          </p:cNvPr>
          <p:cNvCxnSpPr>
            <a:cxnSpLocks/>
          </p:cNvCxnSpPr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9688185-3EEB-B34B-B045-9156AE771092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FACD51F-7C92-7A40-B3B1-751766C3948A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318094D-104D-6242-AA8A-473A29BAC251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3884AC5-7FF8-2D4E-9C9E-B42F7332D5CE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F090A5A-1895-0742-BB0D-B3818DE56B2F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46CF9BF-472D-9A48-BD62-96E32FDD3476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595E37C-E262-1841-8D39-FC14C63A2E15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B487691-7147-344C-BA53-5D147F2C6428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FD1D750-0501-9D44-A267-D284E8B5FC06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7BDE1D-B0CB-094D-8520-07982B79B46E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8B10DAC-C064-E54D-84C8-514BFE1D98BD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1768B9-CED5-1548-81C6-214642BF19F9}"/>
              </a:ext>
            </a:extLst>
          </p:cNvPr>
          <p:cNvSpPr txBox="1"/>
          <p:nvPr/>
        </p:nvSpPr>
        <p:spPr>
          <a:xfrm>
            <a:off x="1180617" y="231494"/>
            <a:ext cx="9196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the Problem and getting the system ready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4AA08A9-5FFB-8445-93D3-CCCD60CFBEF8}"/>
              </a:ext>
            </a:extLst>
          </p:cNvPr>
          <p:cNvSpPr txBox="1"/>
          <p:nvPr/>
        </p:nvSpPr>
        <p:spPr>
          <a:xfrm>
            <a:off x="1180618" y="844953"/>
            <a:ext cx="6049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Understanding the Procedure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8C9848-96C8-D549-830D-12E421CC71DA}"/>
              </a:ext>
            </a:extLst>
          </p:cNvPr>
          <p:cNvSpPr txBox="1"/>
          <p:nvPr/>
        </p:nvSpPr>
        <p:spPr>
          <a:xfrm>
            <a:off x="1180618" y="1458412"/>
            <a:ext cx="4571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Learning Basics of OpenGL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BA7A77-7D64-9544-A6F5-E84FB19E3283}"/>
              </a:ext>
            </a:extLst>
          </p:cNvPr>
          <p:cNvSpPr txBox="1"/>
          <p:nvPr/>
        </p:nvSpPr>
        <p:spPr>
          <a:xfrm>
            <a:off x="1180618" y="2071871"/>
            <a:ext cx="9411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Working with Chai3D and Haptic Devices: Stanford CS277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F10F1A-3A1D-0A48-BC32-C274CCB209ED}"/>
              </a:ext>
            </a:extLst>
          </p:cNvPr>
          <p:cNvSpPr txBox="1"/>
          <p:nvPr/>
        </p:nvSpPr>
        <p:spPr>
          <a:xfrm>
            <a:off x="1180617" y="2685330"/>
            <a:ext cx="87388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Make Small tweaks in the code and run it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F28048-4DAA-FA4C-AE3C-26F74B637C27}"/>
              </a:ext>
            </a:extLst>
          </p:cNvPr>
          <p:cNvSpPr txBox="1"/>
          <p:nvPr/>
        </p:nvSpPr>
        <p:spPr>
          <a:xfrm>
            <a:off x="1180617" y="3298789"/>
            <a:ext cx="5635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Coordinated Movement on a Cylinder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E913CED-0A36-D14E-A89D-DE567E098B43}"/>
              </a:ext>
            </a:extLst>
          </p:cNvPr>
          <p:cNvSpPr txBox="1"/>
          <p:nvPr/>
        </p:nvSpPr>
        <p:spPr>
          <a:xfrm>
            <a:off x="1180617" y="3912248"/>
            <a:ext cx="8226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Making the Movement more intuitive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7B716-465E-D541-8D66-B8474BE8B13E}"/>
              </a:ext>
            </a:extLst>
          </p:cNvPr>
          <p:cNvSpPr txBox="1"/>
          <p:nvPr/>
        </p:nvSpPr>
        <p:spPr>
          <a:xfrm>
            <a:off x="1180617" y="4525707"/>
            <a:ext cx="8503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Implementing with the Endoscope Version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ECC313-535D-6C4D-B6D4-457482516FC6}"/>
              </a:ext>
            </a:extLst>
          </p:cNvPr>
          <p:cNvSpPr txBox="1"/>
          <p:nvPr/>
        </p:nvSpPr>
        <p:spPr>
          <a:xfrm>
            <a:off x="1180618" y="5139166"/>
            <a:ext cx="7390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Get Phantom Model 3D Printed and adjust camera view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9485507-084F-024E-9070-05DE3A188BED}"/>
              </a:ext>
            </a:extLst>
          </p:cNvPr>
          <p:cNvSpPr txBox="1"/>
          <p:nvPr/>
        </p:nvSpPr>
        <p:spPr>
          <a:xfrm>
            <a:off x="1180618" y="5752625"/>
            <a:ext cx="6530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Calibration of haptic device with Phantom Model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E5A4E6F-A425-BD46-97F4-82605B13FD34}"/>
              </a:ext>
            </a:extLst>
          </p:cNvPr>
          <p:cNvSpPr txBox="1"/>
          <p:nvPr/>
        </p:nvSpPr>
        <p:spPr>
          <a:xfrm>
            <a:off x="1180618" y="6366084"/>
            <a:ext cx="4571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Navigating</a:t>
            </a:r>
          </a:p>
        </p:txBody>
      </p:sp>
    </p:spTree>
    <p:extLst>
      <p:ext uri="{BB962C8B-B14F-4D97-AF65-F5344CB8AC3E}">
        <p14:creationId xmlns:p14="http://schemas.microsoft.com/office/powerpoint/2010/main" val="27865547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Calibration Algorithm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685464-3E37-AE48-A072-A3A1EABDE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Step1: Scaling</a:t>
            </a:r>
          </a:p>
          <a:p>
            <a:r>
              <a:rPr lang="en-US" dirty="0"/>
              <a:t>Step2:Rotating to align normal vectors</a:t>
            </a:r>
          </a:p>
          <a:p>
            <a:r>
              <a:rPr lang="en-US" dirty="0"/>
              <a:t>Step3:Translating to match one point of virtual space and  its corresponding real point</a:t>
            </a:r>
          </a:p>
          <a:p>
            <a:r>
              <a:rPr lang="en-US" dirty="0"/>
              <a:t>Step4:Rotating to match all points</a:t>
            </a:r>
          </a:p>
        </p:txBody>
      </p:sp>
    </p:spTree>
    <p:extLst>
      <p:ext uri="{BB962C8B-B14F-4D97-AF65-F5344CB8AC3E}">
        <p14:creationId xmlns:p14="http://schemas.microsoft.com/office/powerpoint/2010/main" val="13211194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1129E03-BA46-4D49-91E6-370CE2B6F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791" y="746889"/>
            <a:ext cx="4114323" cy="548576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214E876-B0DF-2544-B150-04B416B95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992" y="746889"/>
            <a:ext cx="4114323" cy="548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623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F6A81-8592-6141-9314-C3ACDFE9E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Navigating through the 3D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5D3C14-A53C-E04A-B6B4-FE945AB8F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3957" y="1632821"/>
            <a:ext cx="8311817" cy="4675396"/>
          </a:xfr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D5610C-8DBC-6F40-99C5-72D5E998F198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A14316A8-011A-F54B-AB82-AB45787835EA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E686B52-3BC1-914F-95F5-CFDC08EF389A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4A2E415-3568-5B42-9183-17EF53EFFB29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367335F-5F15-A141-B2B0-34ED5B59D855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965FB7B-DC0F-B84F-9810-E413DE590163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56462F4-71E5-3840-A2F4-97E9522A7152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2B7F3A3-8F4B-7447-9473-8EAFDD28E74A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12D28E1-317B-E64B-A683-31D0C43D343E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D4C0C29-EB15-724B-9817-6207750D7691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DDE35E4-4F12-DF4D-A01B-11792ACC4756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6F3B72-D39A-224B-BDF9-3E9F492A144B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6307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11D06-609D-AD47-87CF-4D2056EDE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D6BE38-3A20-ED41-8E19-243ACB4BA9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984" y="8747"/>
            <a:ext cx="12194984" cy="6859677"/>
          </a:xfrm>
        </p:spPr>
      </p:pic>
    </p:spTree>
    <p:extLst>
      <p:ext uri="{BB962C8B-B14F-4D97-AF65-F5344CB8AC3E}">
        <p14:creationId xmlns:p14="http://schemas.microsoft.com/office/powerpoint/2010/main" val="31326518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DF789739-1AC7-8942-9BA4-CCB927F7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2632" y="2685330"/>
            <a:ext cx="4120587" cy="1081714"/>
          </a:xfrm>
        </p:spPr>
        <p:txBody>
          <a:bodyPr>
            <a:normAutofit/>
          </a:bodyPr>
          <a:lstStyle/>
          <a:p>
            <a:r>
              <a:rPr lang="en-US" sz="7200" dirty="0"/>
              <a:t>Thank You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3A4C92-11BD-974D-A828-12F39EE0778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ED5443F-716D-6F4E-AA90-7D06B7CF9EF6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985511E-CE43-2748-AA20-512B7F28EE05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2D9B1-7EDB-BC4A-8EFE-98658E202888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B4209C-347A-7647-8CF7-C1F6B3476E37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3E51FDB-0791-6C4F-820C-453B3672B8D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F90C1D9-1A67-394A-A77D-6DE648C01FE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2508DD5-619A-1F46-813B-6A7A9B8928E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8695050-C44E-C547-866A-9D3DF2AC2B31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844CFEE-22E4-EB42-85DB-C33FDD2BC8D3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70B2D41-3FFE-9040-B1A7-C6B11F8BFA9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E50F9F6-490F-8845-96A8-11D737FE358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91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98AA-E7BC-1140-BF78-D0FF27C4F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1455F-C267-0E41-9D22-AFE553B9E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Hydrocephalus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F8AAE0-FA74-7543-AC2C-BD6A5B068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570" y="2411409"/>
            <a:ext cx="7603844" cy="3900491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1AD2C82-8F6F-3344-8F7B-17E94C40B022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2CAA0739-AF95-6D45-B723-174B0D7CED1D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4160306-6D74-3343-97FF-903EDB16E31D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72BA79A-CB1E-DE45-BC72-B01D3F38706F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B2502-8BC5-3E47-9D0A-C602000DA285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27E6E-EBDB-8A49-AD3C-7CA5FB2858C4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C35010-B27B-A24C-98A9-81E3FC6D3A5A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D17AB94-CD80-694F-B10B-FD71041C00AB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93E1C5-5A8B-AF4B-826B-BB22F919F3FF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0AD26D-5A72-4946-B2DD-68321781FCF4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23A54BB-2418-CD41-BA9F-1F60B250BF6D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E9E9378-96CD-0640-896F-7DA3206E3846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97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8250-EDFF-9043-A062-88DA839CD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7DF7D-4D50-1E4E-9C79-FDD154865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9499" cy="4351338"/>
          </a:xfrm>
        </p:spPr>
        <p:txBody>
          <a:bodyPr/>
          <a:lstStyle/>
          <a:p>
            <a:r>
              <a:rPr lang="en-US" dirty="0"/>
              <a:t>Four Ventricles in Brain</a:t>
            </a:r>
          </a:p>
          <a:p>
            <a:r>
              <a:rPr lang="en-US" dirty="0"/>
              <a:t>2 Lateral Ventricles, Third, Fourth Ventricle</a:t>
            </a:r>
          </a:p>
          <a:p>
            <a:r>
              <a:rPr lang="en-US" dirty="0" err="1"/>
              <a:t>Aquaduct</a:t>
            </a:r>
            <a:r>
              <a:rPr lang="en-US" dirty="0"/>
              <a:t> joining Third and Fourth Ventricle gets blocked</a:t>
            </a:r>
          </a:p>
          <a:p>
            <a:r>
              <a:rPr lang="en-US" dirty="0"/>
              <a:t>CSF (</a:t>
            </a:r>
            <a:r>
              <a:rPr lang="en-US" dirty="0" err="1"/>
              <a:t>Cerebro</a:t>
            </a:r>
            <a:r>
              <a:rPr lang="en-US" dirty="0"/>
              <a:t> Spinal Fluid) get trapped</a:t>
            </a:r>
          </a:p>
          <a:p>
            <a:r>
              <a:rPr lang="en-US" dirty="0"/>
              <a:t>Enlargement of Third and Lateral Ventricles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ADB69B-AE78-BC47-B1F9-81DBA65C5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241" y="1311739"/>
            <a:ext cx="4865224" cy="486522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58A1D7-E791-8741-985E-C43787B14F78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65394F66-657D-664A-97C9-2770D78AF354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6314F51-26C6-9A42-AD5A-E04D804BA2E1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91A68BD-3EA7-B84A-926E-D228DAFE367D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EFCEB80-5620-F548-BF8F-AB681288E252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22D6EFF-D0C5-0041-884A-5C8EEE3D1262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DCF3AAD-6C0F-0B4D-9EFC-63118A28A4FC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2A317B-1602-464D-8159-F27CFE74F06A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21CBD45-2B87-E54F-A436-2B462A9A3E22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2A2F744-99A9-EF4A-BD56-7AB61094685C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D104986-146B-8146-8A45-780E6D2815BC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252E367-B6A4-2D47-9EA0-6182D7A64FE7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921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80337-D369-204E-93C2-29426392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8897D-96CF-2D41-9935-7B265B957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Reading through MRI 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F5F47-F479-944E-9E83-6B1E83101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250" y="2609079"/>
            <a:ext cx="6159500" cy="3702821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205CEF-2908-B647-BE41-18194706E27A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EC8F2B64-DAF7-AD49-8604-8F81B44BEC15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344FB70-6EA0-0F43-8C14-96FB18F3BC38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54E1E8-E4C3-7648-93D7-98C6C376BF5E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3332AF1-6E64-E542-AB35-C447A1DC57CB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14EACE9-C192-6E44-B296-76A13DA7F7E9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F39DEF-C3DE-EF4E-9CEC-7E4A99325875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678DB2-AE40-0E45-996F-32F4AA2F6B7C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6E58B0-8420-C940-B59F-E40D1916535C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5D62338-C943-AB4E-B64A-410D2370CB9F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F595B6E-482C-3249-8C21-AC3580165C5A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EE92282-373A-6D42-B5D9-4FCD6BAA93F0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1024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1105F-7F8D-0D49-8509-E4B9DEEB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EDA0D-586B-6D41-AB5D-726452DDF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5073" cy="4351338"/>
          </a:xfrm>
        </p:spPr>
        <p:txBody>
          <a:bodyPr/>
          <a:lstStyle/>
          <a:p>
            <a:r>
              <a:rPr lang="en-US" dirty="0"/>
              <a:t>Choroid Plexus  generates CSF</a:t>
            </a:r>
          </a:p>
          <a:p>
            <a:r>
              <a:rPr lang="en-US" dirty="0"/>
              <a:t>CSF circulated in brain</a:t>
            </a:r>
          </a:p>
          <a:p>
            <a:r>
              <a:rPr lang="en-US" dirty="0"/>
              <a:t>Absorption by Arachnoid granulations in brain</a:t>
            </a:r>
          </a:p>
          <a:p>
            <a:r>
              <a:rPr lang="en-US" dirty="0"/>
              <a:t>Re-production of CSF in Choroid Plexus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F0F52-3F95-C141-9FA6-04DB9AB31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189" y="1661147"/>
            <a:ext cx="5848379" cy="468029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26165EA-DB8F-9A42-A737-A6BD48DCD555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BF96B40E-D581-FC48-8324-7EBFF9FC2F51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7D47889-2F70-0544-8F45-CE066245644C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3B8C5B-A569-0B43-BD65-377CEBDC6DC9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F4F8535-738F-1643-93FC-32D47F8A8BCD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633500-58E4-DC40-9CB5-D953F949D2E8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8BCB686-DDF3-1B4E-A939-6095AD14A032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BC1FD0B-DF41-FD4E-91B0-87149A4573AB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0CAD317-24F5-1B4D-8A60-8D54436796D9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217151B-1473-954B-997F-BAEFEA053E86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7A0D471-DF36-9E46-93D4-82773621A75F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92B4D31-A014-214D-A65B-C988400A9B30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3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198AA-E7BC-1140-BF78-D0FF27C4F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59633" cy="1325563"/>
          </a:xfrm>
        </p:spPr>
        <p:txBody>
          <a:bodyPr/>
          <a:lstStyle/>
          <a:p>
            <a:r>
              <a:rPr lang="en-US" dirty="0"/>
              <a:t>Installing Libraries &amp; Getting the System Ready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1455F-C267-0E41-9D22-AFE553B9E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Received System in early February</a:t>
            </a:r>
          </a:p>
          <a:p>
            <a:r>
              <a:rPr lang="en-US" dirty="0"/>
              <a:t>Installed libraries for Chai3D, OpenGL ..</a:t>
            </a:r>
          </a:p>
          <a:p>
            <a:r>
              <a:rPr lang="en-US" dirty="0"/>
              <a:t>Tested that the inherited code executes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1AD2C82-8F6F-3344-8F7B-17E94C40B022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2CAA0739-AF95-6D45-B723-174B0D7CED1D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4160306-6D74-3343-97FF-903EDB16E31D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72BA79A-CB1E-DE45-BC72-B01D3F38706F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24B2502-8BC5-3E47-9D0A-C602000DA285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8B27E6E-EBDB-8A49-AD3C-7CA5FB2858C4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3C35010-B27B-A24C-98A9-81E3FC6D3A5A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D17AB94-CD80-694F-B10B-FD71041C00AB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93E1C5-5A8B-AF4B-826B-BB22F919F3FF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60AD26D-5A72-4946-B2DD-68321781FCF4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23A54BB-2418-CD41-BA9F-1F60B250BF6D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E9E9378-96CD-0640-896F-7DA3206E3846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79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D2156-555A-A146-AB9A-5C12D1059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A5143-0104-F44B-B669-14DD9F86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3213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 a </a:t>
            </a:r>
            <a:r>
              <a:rPr lang="en-US" b="1" dirty="0" err="1"/>
              <a:t>burrhole</a:t>
            </a:r>
            <a:r>
              <a:rPr lang="en-US" dirty="0"/>
              <a:t> at a suitable location.</a:t>
            </a:r>
          </a:p>
          <a:p>
            <a:r>
              <a:rPr lang="en-US" dirty="0"/>
              <a:t>Ideally straight line path without disturbing sensitive arteries &amp; veins.</a:t>
            </a:r>
          </a:p>
          <a:p>
            <a:r>
              <a:rPr lang="en-US" dirty="0"/>
              <a:t>Rigid Pivoting of endoscope at the point of </a:t>
            </a:r>
            <a:r>
              <a:rPr lang="en-US" dirty="0" err="1"/>
              <a:t>burrhole</a:t>
            </a:r>
            <a:r>
              <a:rPr lang="en-US" dirty="0"/>
              <a:t>.</a:t>
            </a:r>
          </a:p>
          <a:p>
            <a:r>
              <a:rPr lang="en-US" dirty="0"/>
              <a:t>Jelly like nature of gyri in brain</a:t>
            </a:r>
          </a:p>
          <a:p>
            <a:r>
              <a:rPr lang="en-US" dirty="0"/>
              <a:t>Can be pierced, rejoins when endoscope removed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8C7B6A-B587-8D41-9482-D22856587C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972" y="1825625"/>
            <a:ext cx="5406511" cy="4233090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D9CEB5C-9159-6840-97C2-FC3A9EA4B07C}"/>
              </a:ext>
            </a:extLst>
          </p:cNvPr>
          <p:cNvCxnSpPr/>
          <p:nvPr/>
        </p:nvCxnSpPr>
        <p:spPr>
          <a:xfrm>
            <a:off x="613458" y="0"/>
            <a:ext cx="0" cy="6858000"/>
          </a:xfrm>
          <a:prstGeom prst="line">
            <a:avLst/>
          </a:prstGeom>
          <a:ln w="5715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CC619346-FAFE-0F4A-8164-A62D787E205F}"/>
              </a:ext>
            </a:extLst>
          </p:cNvPr>
          <p:cNvSpPr/>
          <p:nvPr/>
        </p:nvSpPr>
        <p:spPr>
          <a:xfrm>
            <a:off x="422475" y="231494"/>
            <a:ext cx="381965" cy="381965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437CB93-5ADC-FC4C-A483-B0DE5748EEC6}"/>
              </a:ext>
            </a:extLst>
          </p:cNvPr>
          <p:cNvSpPr/>
          <p:nvPr/>
        </p:nvSpPr>
        <p:spPr>
          <a:xfrm>
            <a:off x="422474" y="844953"/>
            <a:ext cx="381965" cy="38196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0116A8D-A6EF-5941-AFA5-B592AE5AB39E}"/>
              </a:ext>
            </a:extLst>
          </p:cNvPr>
          <p:cNvSpPr/>
          <p:nvPr/>
        </p:nvSpPr>
        <p:spPr>
          <a:xfrm>
            <a:off x="422473" y="1458412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9F2FFE0-5731-A041-A602-289CE11640D0}"/>
              </a:ext>
            </a:extLst>
          </p:cNvPr>
          <p:cNvSpPr/>
          <p:nvPr/>
        </p:nvSpPr>
        <p:spPr>
          <a:xfrm>
            <a:off x="422473" y="2071871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9DF265A-D89D-0B46-8511-5144898A1967}"/>
              </a:ext>
            </a:extLst>
          </p:cNvPr>
          <p:cNvSpPr/>
          <p:nvPr/>
        </p:nvSpPr>
        <p:spPr>
          <a:xfrm>
            <a:off x="422475" y="2685330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7FC0B3E-44BA-8E48-B29E-E428E93D503F}"/>
              </a:ext>
            </a:extLst>
          </p:cNvPr>
          <p:cNvSpPr/>
          <p:nvPr/>
        </p:nvSpPr>
        <p:spPr>
          <a:xfrm>
            <a:off x="422474" y="3298789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9CA1B4B-1668-B145-8CFA-EDB2DF05762B}"/>
              </a:ext>
            </a:extLst>
          </p:cNvPr>
          <p:cNvSpPr/>
          <p:nvPr/>
        </p:nvSpPr>
        <p:spPr>
          <a:xfrm>
            <a:off x="422473" y="3912248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321001D-0CF0-4745-A14D-5A7FCE3420D5}"/>
              </a:ext>
            </a:extLst>
          </p:cNvPr>
          <p:cNvSpPr/>
          <p:nvPr/>
        </p:nvSpPr>
        <p:spPr>
          <a:xfrm>
            <a:off x="422473" y="4525707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3E3495A-C2FB-1645-A259-2082388A71DA}"/>
              </a:ext>
            </a:extLst>
          </p:cNvPr>
          <p:cNvSpPr/>
          <p:nvPr/>
        </p:nvSpPr>
        <p:spPr>
          <a:xfrm>
            <a:off x="422473" y="5139166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655DE7-CADA-E046-8297-C56E0D539FC0}"/>
              </a:ext>
            </a:extLst>
          </p:cNvPr>
          <p:cNvSpPr/>
          <p:nvPr/>
        </p:nvSpPr>
        <p:spPr>
          <a:xfrm>
            <a:off x="422472" y="5752625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7CDE7A8-E328-144F-87C3-E90EB93908AA}"/>
              </a:ext>
            </a:extLst>
          </p:cNvPr>
          <p:cNvSpPr/>
          <p:nvPr/>
        </p:nvSpPr>
        <p:spPr>
          <a:xfrm>
            <a:off x="422471" y="6366084"/>
            <a:ext cx="381965" cy="38196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41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1412</TotalTime>
  <Words>695</Words>
  <Application>Microsoft Macintosh PowerPoint</Application>
  <PresentationFormat>Widescreen</PresentationFormat>
  <Paragraphs>120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Wingdings</vt:lpstr>
      <vt:lpstr>Office Theme</vt:lpstr>
      <vt:lpstr>Navigation of an ETV Simulator</vt:lpstr>
      <vt:lpstr>Objective</vt:lpstr>
      <vt:lpstr>Work Timeline</vt:lpstr>
      <vt:lpstr>Understanding the Problem </vt:lpstr>
      <vt:lpstr>Understanding the Problem</vt:lpstr>
      <vt:lpstr>Understanding the Problem</vt:lpstr>
      <vt:lpstr>Understanding the Problem</vt:lpstr>
      <vt:lpstr>Installing Libraries &amp; Getting the System Ready</vt:lpstr>
      <vt:lpstr>Understanding the Procedure</vt:lpstr>
      <vt:lpstr>Understanding the Procedure</vt:lpstr>
      <vt:lpstr>Understanding the Procedure</vt:lpstr>
      <vt:lpstr>Understanding the Procedure</vt:lpstr>
      <vt:lpstr>Understanding the Procedure</vt:lpstr>
      <vt:lpstr>Learning Basics of OpenGL</vt:lpstr>
      <vt:lpstr>Practice Codes  / Tutorials OpenGL</vt:lpstr>
      <vt:lpstr>Working with Chai3D and Haptics</vt:lpstr>
      <vt:lpstr>Working with Chai3D and Haptics</vt:lpstr>
      <vt:lpstr>Make Small tweaks in the code and run it</vt:lpstr>
      <vt:lpstr>Mid Semester Break</vt:lpstr>
      <vt:lpstr>Coordinated Movement on Cylinder</vt:lpstr>
      <vt:lpstr>Coordinated Movement on Cylinder</vt:lpstr>
      <vt:lpstr>Intuitive Navigation</vt:lpstr>
      <vt:lpstr>Adjusting Camera View</vt:lpstr>
      <vt:lpstr>Get Phantom Model 3D Printed</vt:lpstr>
      <vt:lpstr>New Virtual Copy Created</vt:lpstr>
      <vt:lpstr>PowerPoint Presentation</vt:lpstr>
      <vt:lpstr>Calibration of haptic device with Phantom Model</vt:lpstr>
      <vt:lpstr>PowerPoint Presentation</vt:lpstr>
      <vt:lpstr>Calibration of haptic device with Phantom Model</vt:lpstr>
      <vt:lpstr>Calibration Algorithm</vt:lpstr>
      <vt:lpstr>PowerPoint Presentation</vt:lpstr>
      <vt:lpstr>Navigating through the 3D Model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Navigation of an ETV Simulator</dc:title>
  <dc:creator>Pratyush Maini</dc:creator>
  <cp:lastModifiedBy/>
  <cp:revision>39</cp:revision>
  <dcterms:created xsi:type="dcterms:W3CDTF">2018-02-16T03:47:20Z</dcterms:created>
  <dcterms:modified xsi:type="dcterms:W3CDTF">2018-05-11T05:08:09Z</dcterms:modified>
</cp:coreProperties>
</file>

<file path=docProps/thumbnail.jpeg>
</file>